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nva Sans Bold" charset="1" panose="020B0803030501040103"/>
      <p:regular r:id="rId15"/>
    </p:embeddedFont>
    <p:embeddedFont>
      <p:font typeface="Anton" charset="1" panose="00000500000000000000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gif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3.gif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026002" y="5437734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3816" y="1060853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3209" y="1350070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749173" y="879334"/>
            <a:ext cx="2360027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PDC PROJECT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14590" y="3850000"/>
            <a:ext cx="5859013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INDEPENDENT SPANNING TREES</a:t>
            </a:r>
          </a:p>
          <a:p>
            <a:pPr algn="l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                    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5704" y="5291060"/>
            <a:ext cx="6989220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BUBBLE SORT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-1026002" y="7725738"/>
            <a:ext cx="9629812" cy="1818800"/>
            <a:chOff x="0" y="0"/>
            <a:chExt cx="2109677" cy="3984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14590" y="7542863"/>
            <a:ext cx="6989220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NETWORKS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49173" y="1391672"/>
            <a:ext cx="2714756" cy="38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8"/>
              </a:lnSpc>
              <a:spcBef>
                <a:spcPct val="0"/>
              </a:spcBef>
            </a:pPr>
            <a:r>
              <a:rPr lang="en-US" b="true" sz="23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IBRAHIM SHAHID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49173" y="1804003"/>
            <a:ext cx="2360027" cy="3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8"/>
              </a:lnSpc>
              <a:spcBef>
                <a:spcPct val="0"/>
              </a:spcBef>
            </a:pPr>
            <a:r>
              <a:rPr lang="en-US" b="true" sz="22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TALHA AHMAD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49173" y="2242368"/>
            <a:ext cx="2360027" cy="3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8"/>
              </a:lnSpc>
              <a:spcBef>
                <a:spcPct val="0"/>
              </a:spcBef>
            </a:pPr>
            <a:r>
              <a:rPr lang="en-US" b="true" sz="22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OMER MUSTAFA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86996" y="598275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40" y="0"/>
                </a:lnTo>
                <a:lnTo>
                  <a:pt x="17871340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06890" y="5133002"/>
            <a:ext cx="325410" cy="40932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11727" y="7721558"/>
            <a:ext cx="790327" cy="99412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6952" y="4911923"/>
            <a:ext cx="3344210" cy="4114800"/>
          </a:xfrm>
          <a:custGeom>
            <a:avLst/>
            <a:gdLst/>
            <a:ahLst/>
            <a:cxnLst/>
            <a:rect r="r" b="b" t="t" l="l"/>
            <a:pathLst>
              <a:path h="4114800" w="3344210">
                <a:moveTo>
                  <a:pt x="0" y="0"/>
                </a:moveTo>
                <a:lnTo>
                  <a:pt x="3344211" y="0"/>
                </a:lnTo>
                <a:lnTo>
                  <a:pt x="334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50603" y="1028700"/>
            <a:ext cx="3688183" cy="3278385"/>
          </a:xfrm>
          <a:custGeom>
            <a:avLst/>
            <a:gdLst/>
            <a:ahLst/>
            <a:cxnLst/>
            <a:rect r="r" b="b" t="t" l="l"/>
            <a:pathLst>
              <a:path h="3278385" w="3688183">
                <a:moveTo>
                  <a:pt x="0" y="0"/>
                </a:moveTo>
                <a:lnTo>
                  <a:pt x="3688183" y="0"/>
                </a:lnTo>
                <a:lnTo>
                  <a:pt x="3688183" y="3278385"/>
                </a:lnTo>
                <a:lnTo>
                  <a:pt x="0" y="32783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70356" y="2100618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WHAT’S THE PROBLEM?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26561" y="5265876"/>
            <a:ext cx="6944644" cy="84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  <a:spcBef>
                <a:spcPct val="0"/>
              </a:spcBef>
            </a:pPr>
            <a:r>
              <a:rPr lang="en-US" sz="23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Goal: Build multiple "backup paths" (ISTs) in a special network called a bubble-sort network.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26561" y="6220169"/>
            <a:ext cx="6944644" cy="168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  <a:spcBef>
                <a:spcPct val="0"/>
              </a:spcBef>
            </a:pPr>
            <a:r>
              <a:rPr lang="en-US" sz="23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Why? If one path fails (e.g., broken connections), data can reroute through another path.</a:t>
            </a:r>
          </a:p>
          <a:p>
            <a:pPr algn="l">
              <a:lnSpc>
                <a:spcPts val="334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826561" y="7576003"/>
            <a:ext cx="6944644" cy="168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  <a:spcBef>
                <a:spcPct val="0"/>
              </a:spcBef>
            </a:pPr>
            <a:r>
              <a:rPr lang="en-US" sz="23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Challenge: Earlier methods were recursive (like solving a puzzle by breaking it into smaller puzzles), which is slow and hard to parallelize.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5076825"/>
            <a:ext cx="10827637" cy="1962678"/>
            <a:chOff x="0" y="0"/>
            <a:chExt cx="2580798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41896" y="3582499"/>
            <a:ext cx="2410337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KEY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741896" y="5372100"/>
            <a:ext cx="6524717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CONCEPTS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35925" y="187168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710437" y="2781997"/>
            <a:ext cx="7548863" cy="5699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5"/>
              </a:lnSpc>
              <a:spcBef>
                <a:spcPct val="0"/>
              </a:spcBef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Independent Spanning Trees (ISTs): Imagine building multiple roadmaps in a city where no two roadmaps share the same roads or intersections.</a:t>
            </a:r>
          </a:p>
          <a:p>
            <a:pPr algn="l">
              <a:lnSpc>
                <a:spcPts val="3485"/>
              </a:lnSpc>
              <a:spcBef>
                <a:spcPct val="0"/>
              </a:spcBef>
            </a:pPr>
          </a:p>
          <a:p>
            <a:pPr algn="l">
              <a:lnSpc>
                <a:spcPts val="3485"/>
              </a:lnSpc>
              <a:spcBef>
                <a:spcPct val="0"/>
              </a:spcBef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Bubble-Sort Network (Bn): A network where each node is a permutation of numbers (e.g., for n=3, nodes are 123, 132, 213, etc.). Swapping adjacent numbers creates connections.</a:t>
            </a:r>
          </a:p>
          <a:p>
            <a:pPr algn="l">
              <a:lnSpc>
                <a:spcPts val="3485"/>
              </a:lnSpc>
              <a:spcBef>
                <a:spcPct val="0"/>
              </a:spcBef>
            </a:pPr>
          </a:p>
          <a:p>
            <a:pPr algn="l">
              <a:lnSpc>
                <a:spcPts val="3485"/>
              </a:lnSpc>
              <a:spcBef>
                <a:spcPct val="0"/>
              </a:spcBef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Cayley Graph: A type of network built using "generator" rules (like swapping numbers here).</a:t>
            </a:r>
          </a:p>
          <a:p>
            <a:pPr algn="l">
              <a:lnSpc>
                <a:spcPts val="3485"/>
              </a:lnSpc>
              <a:spcBef>
                <a:spcPct val="0"/>
              </a:spcBef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2824553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49607" y="2694364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576032" y="946068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71054" y="971512"/>
            <a:ext cx="4712027" cy="611951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-1529480">
            <a:off x="4734060" y="3427310"/>
            <a:ext cx="3308130" cy="613508"/>
          </a:xfrm>
          <a:custGeom>
            <a:avLst/>
            <a:gdLst/>
            <a:ahLst/>
            <a:cxnLst/>
            <a:rect r="r" b="b" t="t" l="l"/>
            <a:pathLst>
              <a:path h="613508" w="3308130">
                <a:moveTo>
                  <a:pt x="0" y="0"/>
                </a:moveTo>
                <a:lnTo>
                  <a:pt x="3308130" y="0"/>
                </a:lnTo>
                <a:lnTo>
                  <a:pt x="3308130" y="613508"/>
                </a:lnTo>
                <a:lnTo>
                  <a:pt x="0" y="613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12346" y="1481372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KEY IDEAS 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44918" y="2780089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PAPER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6139" y="4084361"/>
            <a:ext cx="6793161" cy="599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Non-Recursive Algorithm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Old Method: Recursive. Dependent on neighbors. Like solving a big puzzle by solving smaller puzzles first . New Method: Directly solve the puzzle in one go. Every node independently finds its parent in all trees without waiting for others.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Asymptotically Optimal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algorithm’s runtime (O(n⋅n!)is the fastest possible for this problem. Why? For n!n! nodes, you need at least n!n! steps to process them all. This algorithm does exactly that.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Parallelization: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node works independently. No need to wait for neighbors.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3202808"/>
            <a:ext cx="22247141" cy="7923013"/>
            <a:chOff x="0" y="0"/>
            <a:chExt cx="5302669" cy="1888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1888473"/>
            </a:xfrm>
            <a:custGeom>
              <a:avLst/>
              <a:gdLst/>
              <a:ahLst/>
              <a:cxnLst/>
              <a:rect r="r" b="b" t="t" l="l"/>
              <a:pathLst>
                <a:path h="188847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1888473"/>
                  </a:lnTo>
                  <a:lnTo>
                    <a:pt x="0" y="188847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192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00448" y="3696451"/>
            <a:ext cx="11528896" cy="5873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 Steps</a:t>
            </a:r>
          </a:p>
          <a:p>
            <a:pPr algn="l">
              <a:lnSpc>
                <a:spcPts val="3345"/>
              </a:lnSpc>
            </a:pPr>
          </a:p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Parent1(v, t, n): For a nodev (like 4231) in the t-th tree:</a:t>
            </a:r>
          </a:p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Check the last number in v (e.g., 4231 ends with 1).</a:t>
            </a:r>
          </a:p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rules (1)–(6) to decide which numbers to swap.</a:t>
            </a:r>
          </a:p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 If the last number is n=4, swap the 3rd and 4th numbers.</a:t>
            </a:r>
          </a:p>
          <a:p>
            <a:pPr algn="l">
              <a:lnSpc>
                <a:spcPts val="3345"/>
              </a:lnSpc>
            </a:pPr>
          </a:p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Swap(v, x): Swap the position of number x with the next number in the permutation.</a:t>
            </a:r>
          </a:p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 Swap number 2 in 4231 → 4321.</a:t>
            </a:r>
          </a:p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 For B3 (6 nodes), build 2 ISTs:</a:t>
            </a:r>
          </a:p>
          <a:p>
            <a:pPr algn="l">
              <a:lnSpc>
                <a:spcPts val="3345"/>
              </a:lnSpc>
            </a:pPr>
          </a:p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Tree 1: Paths like 123 → 213 → 231 → ...</a:t>
            </a:r>
          </a:p>
          <a:p>
            <a:pPr algn="l">
              <a:lnSpc>
                <a:spcPts val="3345"/>
              </a:lnSpc>
              <a:spcBef>
                <a:spcPct val="0"/>
              </a:spcBef>
            </a:pPr>
            <a:r>
              <a:rPr lang="en-US" sz="23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Tree 2: Paths like 123 → 132 → 312 → ...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38952" y="680051"/>
            <a:ext cx="3231988" cy="4114800"/>
          </a:xfrm>
          <a:custGeom>
            <a:avLst/>
            <a:gdLst/>
            <a:ahLst/>
            <a:cxnLst/>
            <a:rect r="r" b="b" t="t" l="l"/>
            <a:pathLst>
              <a:path h="4114800" w="3231988">
                <a:moveTo>
                  <a:pt x="0" y="0"/>
                </a:moveTo>
                <a:lnTo>
                  <a:pt x="3231989" y="0"/>
                </a:lnTo>
                <a:lnTo>
                  <a:pt x="3231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204" y="546701"/>
            <a:ext cx="8629592" cy="260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7"/>
              </a:lnSpc>
              <a:spcBef>
                <a:spcPct val="0"/>
              </a:spcBef>
            </a:pPr>
            <a:r>
              <a:rPr lang="en-US" sz="74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HOW DOES THE ALGORITHM WORK?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3485946"/>
            <a:ext cx="10827637" cy="1855220"/>
            <a:chOff x="0" y="0"/>
            <a:chExt cx="2580798" cy="44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42197"/>
            </a:xfrm>
            <a:custGeom>
              <a:avLst/>
              <a:gdLst/>
              <a:ahLst/>
              <a:cxnLst/>
              <a:rect r="r" b="b" t="t" l="l"/>
              <a:pathLst>
                <a:path h="442197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48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136361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741896" y="2076227"/>
            <a:ext cx="6217377" cy="1022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0"/>
              </a:lnSpc>
            </a:pPr>
            <a:r>
              <a:rPr lang="en-US" sz="765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PARALLELIZATION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1896" y="3762171"/>
            <a:ext cx="6524717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STRATEGY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4479" y="5769791"/>
            <a:ext cx="6254794" cy="305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Step 1:</a:t>
            </a: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Divide the Network (Using METIS)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use METIS since Bubble-sort networks have n!n! nodes. Splitting helps manage this.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Challenges: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Bubble-sort networks are highly symmetric. METIS must split them evenly.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chunk should have ~same number of nodes.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31913" y="2086845"/>
            <a:ext cx="6254794" cy="267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Step 2:</a:t>
            </a: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Distribute Chunks (Using MPI)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computer gets one chunk of the network.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Computers work independently on their chunk.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If you have 4 computers, each handles 25% of the nodes.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31913" y="5388791"/>
            <a:ext cx="6480530" cy="344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Step 3:</a:t>
            </a: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Speed Up Each Chunk (Using OpenMP)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each chunk, split nodes across threads.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Preprocess: Split Bn into chunks with METIS.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Distribute: Assign chunks to MPI processes.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Compute: Each MPI process uses OpenMP threads to find parents for all nodes in its chunk.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Combine: Collect results from all processes to build the final trees.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171505" y="3384698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45449" y="1831672"/>
            <a:ext cx="4262034" cy="4114800"/>
          </a:xfrm>
          <a:custGeom>
            <a:avLst/>
            <a:gdLst/>
            <a:ahLst/>
            <a:cxnLst/>
            <a:rect r="r" b="b" t="t" l="l"/>
            <a:pathLst>
              <a:path h="4114800" w="4262034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93357" y="1876257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WHY DOES THIS WORK?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09926" y="4459716"/>
            <a:ext cx="6636076" cy="394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Dependencies: Each node’s parent is decided locally (no need to check neighbors).</a:t>
            </a: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 Balancing: METIS ensures no computer is overloaded.</a:t>
            </a:r>
          </a:p>
          <a:p>
            <a:pPr algn="l">
              <a:lnSpc>
                <a:spcPts val="3485"/>
              </a:lnSpc>
            </a:pPr>
          </a:p>
          <a:p>
            <a:pPr algn="l">
              <a:lnSpc>
                <a:spcPts val="3485"/>
              </a:lnSpc>
              <a:spcBef>
                <a:spcPct val="0"/>
              </a:spcBef>
            </a:pPr>
            <a:r>
              <a:rPr lang="en-US" sz="2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Speed: MPI + OpenMP handle large n efficiently.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86934" y="1585420"/>
            <a:ext cx="11784860" cy="1298716"/>
            <a:chOff x="0" y="0"/>
            <a:chExt cx="2808955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955" cy="309553"/>
            </a:xfrm>
            <a:custGeom>
              <a:avLst/>
              <a:gdLst/>
              <a:ahLst/>
              <a:cxnLst/>
              <a:rect r="r" b="b" t="t" l="l"/>
              <a:pathLst>
                <a:path h="309553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08955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6184" y="559692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239410" y="2106468"/>
            <a:ext cx="3240285" cy="155533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6333459" y="5974927"/>
            <a:ext cx="3240285" cy="1555337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2137787" y="3661805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1" y="0"/>
                </a:lnTo>
                <a:lnTo>
                  <a:pt x="541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28369" y="162020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36173" y="3595130"/>
            <a:ext cx="6793161" cy="503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Time: The algorithm runs in O(n⋅n!) time (optimal).</a:t>
            </a:r>
          </a:p>
          <a:p>
            <a:pPr algn="l">
              <a:lnSpc>
                <a:spcPts val="3625"/>
              </a:lnSpc>
            </a:pPr>
          </a:p>
          <a:p>
            <a:pPr algn="l">
              <a:lnSpc>
                <a:spcPts val="3625"/>
              </a:lnSpc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Parallelizing reduces wall-clock time. For example, 4 computers + 4 threads each → ~16x faster.</a:t>
            </a:r>
          </a:p>
          <a:p>
            <a:pPr algn="l">
              <a:lnSpc>
                <a:spcPts val="3625"/>
              </a:lnSpc>
            </a:pPr>
          </a:p>
          <a:p>
            <a:pPr algn="l">
              <a:lnSpc>
                <a:spcPts val="3625"/>
              </a:lnSpc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Correctness: Paths in different trees never overlap (proven in the paper).</a:t>
            </a:r>
          </a:p>
          <a:p>
            <a:pPr algn="l">
              <a:lnSpc>
                <a:spcPts val="3625"/>
              </a:lnSpc>
            </a:pPr>
          </a:p>
          <a:p>
            <a:pPr algn="l">
              <a:lnSpc>
                <a:spcPts val="3625"/>
              </a:lnSpc>
              <a:spcBef>
                <a:spcPct val="0"/>
              </a:spcBef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 METIS for bubble-sort networks.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79217" y="1605667"/>
            <a:ext cx="1042965" cy="10429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073247" y="1884691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79217" y="2834119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SUMMARY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91276" y="1947755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79217" y="5389508"/>
            <a:ext cx="9490162" cy="84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Problem: Build backup paths in a huge swap-based network.</a:t>
            </a:r>
          </a:p>
          <a:p>
            <a:pPr algn="l">
              <a:lnSpc>
                <a:spcPts val="3343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679217" y="5945823"/>
            <a:ext cx="9713948" cy="126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Solution: A direct (non-recursive) method where every node independently finds its parent.</a:t>
            </a:r>
          </a:p>
          <a:p>
            <a:pPr algn="l">
              <a:lnSpc>
                <a:spcPts val="334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648410" y="6910000"/>
            <a:ext cx="9490162" cy="126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Parallelization: Split the network (METIS), distribute chunks (MPI), and speed up locally (OpenMP).</a:t>
            </a:r>
          </a:p>
          <a:p>
            <a:pPr algn="l">
              <a:lnSpc>
                <a:spcPts val="334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648410" y="7885414"/>
            <a:ext cx="9490162" cy="126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Impact: Faster, reliable communication in large networks (e.g., data centers).</a:t>
            </a:r>
          </a:p>
          <a:p>
            <a:pPr algn="l">
              <a:lnSpc>
                <a:spcPts val="33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DAGlLunsoZE</dc:identifier>
  <dcterms:modified xsi:type="dcterms:W3CDTF">2011-08-01T06:04:30Z</dcterms:modified>
  <cp:revision>1</cp:revision>
  <dc:title>Blue Purple Modern Animated Computer Science Presentation</dc:title>
</cp:coreProperties>
</file>